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78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62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96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37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80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7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2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6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8BF95-200A-4838-AE0B-FF20F979107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04E4E-6951-4917-8B58-7B1118CE6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9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www.state-religion.ru/&amp;sa=D&amp;sntz=1&amp;usg=AFQjCNFqnEedyK26ohZ-l2qNU7c_MWAalg" TargetMode="External"/><Relationship Id="rId2" Type="http://schemas.openxmlformats.org/officeDocument/2006/relationships/hyperlink" Target="http://www.google.com/url?q=http://www.prokimen.ru/&amp;sa=D&amp;sntz=1&amp;usg=AFQjCNE0P4L8CzvzpYfAaOFlPnU2GHOcc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url?q=http://www.religare.ru/&amp;sa=D&amp;sntz=1&amp;usg=AFQjCNF7V9p7JcHpqhhMlLzCgx_JRC2xWw" TargetMode="External"/><Relationship Id="rId4" Type="http://schemas.openxmlformats.org/officeDocument/2006/relationships/hyperlink" Target="http://www.google.com/url?q=http://www.rondtb.msk.ru/&amp;sa=D&amp;sntz=1&amp;usg=AFQjCNE2phL-IQDP4I6cvutycgAK1blJcA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yandex.ru/images/search?text=%D0%B8%D0%BC%D0%B0%D0%BC%20%D1%80%D0%BE%D1%81%D1%81%D0%B8%D0%B8&amp;img_url=https://vhijabe.ru/wp-content/uploads/2014/09/1007781024.jpg&amp;pos=9&amp;rpt=simage" TargetMode="External"/><Relationship Id="rId3" Type="http://schemas.openxmlformats.org/officeDocument/2006/relationships/hyperlink" Target="https://yandex.ru/images/search?p=4&amp;text=%D1%81%D0%B8%D0%BC%D0%B2%D0%BE%D0%BB%D1%8B%20%D1%80%D0%B5%D0%BB%D0%B8%D0%B3%D0%B8%D0%B9%20%D0%BC%D0%B8%D1%80%D0%B0&amp;img_url=https://cdn-thumbs.freeart.com/fa7493334.jpg&amp;pos=142&amp;rpt=simage" TargetMode="External"/><Relationship Id="rId7" Type="http://schemas.openxmlformats.org/officeDocument/2006/relationships/hyperlink" Target="https://yandex.ru/images/search?text=%D1%80%D0%B0%D0%B2%D0%B2%D0%B8%D0%BD&amp;img_url=https://pasmi.ru/wp-content/uploads/2013/06/d0927162ea246dd1d7545b160f98d68d.jpg&amp;pos=20&amp;rpt=simage" TargetMode="External"/><Relationship Id="rId2" Type="http://schemas.openxmlformats.org/officeDocument/2006/relationships/hyperlink" Target="https://www.google.ru/search?newwindow=1&amp;tbm=isch&amp;sa=1&amp;ei=W1ARWqWULMGp6ASGkZ-YDA&amp;q=%D0%B8%D1%81%D0%BB%D0%B0%D0%BC+%D1%81%D0%B8%D0%BC%D0%B2%D0%BE%D0%BB%D1%8B+%D0%B1%D0%B5%D1%81%D0%BF%D0%BB%D0%B0%D1%82%D0%BD%D1%8B%D0%B5+%D0%BA%D0%B0%D1%80%D1%82%D0%B8%D0%BD%D0%BA%D0%B8+%D0%B2%D0%B5%D0%BA%D1%82%D0%BE%D1%80&amp;oq=%D0%B8%D1%81%D0%BB%D0%B0%D0%BC+%D1%81%D0%B8%D0%BC%D0%B2%D0%BE%D0%BB%D1%8B+%D0%B1%D0%B5%D1%81%D0%BF%D0%BB%D0%B0%D1%82%D0%BD%D1%8B%D0%B5+%D0%BA%D0%B0%D1%80%D1%82%D0%B8%D0%BD%D0%BA%D0%B8+%D0%B2%D0%B5%D0%BA%D1%82%D0%BE%D1%80&amp;gs_l=psy-ab.12...86233.87683.0.89320.7.7.0.0.0.0.60.389.7.7.0....0...1.1.64.psy-ab..0.0.0....0.z6cXLmxYoZw#imgrc=1KlTYpDniQifJ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ndex.ru/images/search?p=1&amp;text=%D0%B7%D0%B2%D0%B5%D0%B7%D0%B4%D0%B0%20%D0%B4%D0%B0%D0%B2%D0%B8%D0%B4%D0%B0%20%D0%B8%20%D1%81%D0%B5%D0%BC%D0%B8%D1%81%D0%B2%D0%B5%D1%87%D0%BD%D0%B8%D0%BA%20%D0%B2%D0%B5%D0%BA%D1%82%D0%BE%D1%80&amp;img_url=https://thumbs.dreamstime.com/z/%D1%81%D0%B8%D0%BB%D1%83%D1%8D%D1%82-menorah-19535258.jpg&amp;pos=54&amp;rpt=simage" TargetMode="External"/><Relationship Id="rId11" Type="http://schemas.openxmlformats.org/officeDocument/2006/relationships/hyperlink" Target="https://www.google.ru/search?tbm=isch&amp;q=%D0%B8%D1%81%D0%BB%D0%B0%D0%BC%20%D1%81%D0%B8%D0%BC%D0%B2%D0%BE%D0%BB%D1%8B%20%D0%B1%D0%B5%D1%81%D0%BF%D0%BB%D0%B0%D1%82%D0%BD%D1%8B%D0%B5%20%D0%BA%D0%B0%D1%80%D1%82%D0%B8%D0%BD%D0%BA%D0%B8#imgrc=E1eUY68pmKKxvM" TargetMode="External"/><Relationship Id="rId5" Type="http://schemas.openxmlformats.org/officeDocument/2006/relationships/hyperlink" Target="https://yandex.ru/images/search?text=%D1%86%D0%B5%D1%80%D0%BA%D0%BE%D0%B2%D1%8C%20%D0%B2%D0%B5%D0%BA%D1%82%D0%BE%D1%80&amp;img_url=https://st.depositphotos.com/2909643/4150/v/450/depositphotos_41500245-stock-illustration-cathedral.jpg&amp;pos=25&amp;rpt=simage" TargetMode="External"/><Relationship Id="rId10" Type="http://schemas.openxmlformats.org/officeDocument/2006/relationships/hyperlink" Target="https://yandex.ru/images/search?text=%D0%BC%D0%B8%D1%82%D1%80%D0%BE%D0%BF%D0%BE%D0%BB%D0%B8%D1%82%20%D0%B0%D0%BB%D0%B5%D0%BA%D1%81%D0%B8%D0%B9%202&amp;img_url=https://pbs.twimg.com/media/CgIvuUqW4AAzntG.jpg&amp;pos=6&amp;rpt=simage" TargetMode="External"/><Relationship Id="rId4" Type="http://schemas.openxmlformats.org/officeDocument/2006/relationships/hyperlink" Target="https://yandex.ru/images/search?text=%D0%BF%D0%B0%D0%B3%D0%BE%D0%B4%D0%B0%20%D0%B2%D0%B5%D0%BA%D1%82%D0%BE%D1%80&amp;img_url=https://s3.envato.com/files/234742490/preview.jpg&amp;pos=28&amp;rpt=simage" TargetMode="External"/><Relationship Id="rId9" Type="http://schemas.openxmlformats.org/officeDocument/2006/relationships/hyperlink" Target="https://yandex.ru/images/search?text=%D0%B1%D1%83%D0%B4%D0%B4%D0%B0&amp;img_url=https://ucuzucakbileti.net/wp-content/uploads/2016/02/Buddha-Hong-Kong.jpg&amp;pos=16&amp;rpt=sim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62029"/>
            <a:ext cx="9144000" cy="247111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ПОНЯТИЕ</a:t>
            </a:r>
            <a:br>
              <a:rPr lang="ru-RU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 СОСТРАДАНИЯ И МИЛОСЕРДИЯ</a:t>
            </a:r>
            <a:br>
              <a:rPr lang="ru-RU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В РЕЛИГИЯХ МИРА</a:t>
            </a:r>
            <a:endParaRPr lang="ru-RU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74767" y="3504229"/>
            <a:ext cx="3357797" cy="273880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МБОУ ШКОЛА № 132</a:t>
            </a:r>
          </a:p>
          <a:p>
            <a:r>
              <a:rPr lang="ru-RU" dirty="0" smtClean="0"/>
              <a:t>Дробина Т. А</a:t>
            </a:r>
            <a:r>
              <a:rPr lang="ru-RU" smtClean="0"/>
              <a:t>. </a:t>
            </a:r>
            <a:r>
              <a:rPr lang="ru-RU" smtClean="0"/>
              <a:t> </a:t>
            </a:r>
            <a:r>
              <a:rPr lang="ru-RU" dirty="0" smtClean="0"/>
              <a:t>учитель начальных классов.</a:t>
            </a:r>
          </a:p>
          <a:p>
            <a:r>
              <a:rPr lang="ru-RU" dirty="0" smtClean="0"/>
              <a:t>2017 год</a:t>
            </a:r>
          </a:p>
          <a:p>
            <a:r>
              <a:rPr lang="ru-RU" dirty="0" smtClean="0"/>
              <a:t>Курс «Основы религиозных культур и светской этики».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830" y="2833143"/>
            <a:ext cx="6190937" cy="408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0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ИСЛАМ (МУСУЛЬМАНСТВО)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4218"/>
            <a:ext cx="10515600" cy="542573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САМОЕ ЧАСТО </a:t>
            </a:r>
            <a:r>
              <a:rPr lang="ru-RU" b="1" dirty="0" smtClean="0">
                <a:solidFill>
                  <a:srgbClr val="002060"/>
                </a:solidFill>
              </a:rPr>
              <a:t>ИСПОЛЬЗУЕМОЕ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ИЗ </a:t>
            </a:r>
            <a:r>
              <a:rPr lang="ru-RU" b="1" dirty="0">
                <a:solidFill>
                  <a:srgbClr val="002060"/>
                </a:solidFill>
              </a:rPr>
              <a:t>ИМЕН БОГА АЛЛАХА  В СВЯЩЕННОЙ </a:t>
            </a:r>
            <a:r>
              <a:rPr lang="ru-RU" b="1" dirty="0" smtClean="0">
                <a:solidFill>
                  <a:srgbClr val="002060"/>
                </a:solidFill>
              </a:rPr>
              <a:t>КНИГЕ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КОРАНЕ </a:t>
            </a:r>
            <a:r>
              <a:rPr lang="ru-RU" b="1" dirty="0">
                <a:solidFill>
                  <a:srgbClr val="002060"/>
                </a:solidFill>
              </a:rPr>
              <a:t>– ИМЯ </a:t>
            </a:r>
            <a:r>
              <a:rPr lang="ru-RU" b="1" dirty="0" smtClean="0">
                <a:solidFill>
                  <a:srgbClr val="002060"/>
                </a:solidFill>
              </a:rPr>
              <a:t>АР-РАХИМ </a:t>
            </a:r>
            <a:r>
              <a:rPr lang="ru-RU" b="1" dirty="0">
                <a:solidFill>
                  <a:srgbClr val="002060"/>
                </a:solidFill>
              </a:rPr>
              <a:t>(СОСТРАДАЮЩИЙ</a:t>
            </a:r>
            <a:r>
              <a:rPr lang="ru-RU" b="1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b="1" dirty="0">
                <a:solidFill>
                  <a:srgbClr val="C00000"/>
                </a:solidFill>
              </a:rPr>
              <a:t>СТАРШИХ УВАЖАЙ, ПРОЯВЛЯЙ ПОСЛУШАНИЕ И </a:t>
            </a:r>
            <a:r>
              <a:rPr lang="ru-RU" b="1" dirty="0" smtClean="0">
                <a:solidFill>
                  <a:srgbClr val="C00000"/>
                </a:solidFill>
              </a:rPr>
              <a:t>ЗАБОТУ</a:t>
            </a:r>
          </a:p>
          <a:p>
            <a:r>
              <a:rPr lang="ru-RU" b="1" dirty="0">
                <a:solidFill>
                  <a:srgbClr val="002060"/>
                </a:solidFill>
              </a:rPr>
              <a:t>ОТНОСИСЬ ПО-ДОБРОМУ КО ВСЕМ ЖИВЫМ СУЩЕСТВАМ: И К ЛЮДЯМ И К ЖИВОТНЫМ </a:t>
            </a:r>
            <a:r>
              <a:rPr lang="ru-RU" b="1" dirty="0" smtClean="0">
                <a:solidFill>
                  <a:srgbClr val="002060"/>
                </a:solidFill>
              </a:rPr>
              <a:t>БЕССЛОВЕСНЫМ</a:t>
            </a:r>
          </a:p>
          <a:p>
            <a:r>
              <a:rPr lang="ru-RU" b="1" dirty="0">
                <a:solidFill>
                  <a:srgbClr val="C00000"/>
                </a:solidFill>
              </a:rPr>
              <a:t>АЛЛАХ МИЛОСЕРДНЕЕ К ТЕМ ЛЮДЯМ, КОТОРЫЕ МИЛОСЕРДНЫ К ДРУГИМ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ОКАЗЫВАЙ МАТЕРИАЛЬНУЮ ПОМОЩЬ ВСЕМ НУЖДАЮЩИМСЯ, СИРОТАМ, ВДОВАМ, ПОЖИЛЫМ, РОДСТВЕННИКАМ.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НЕ ГРУБИ СИРОТАМ И </a:t>
            </a:r>
            <a:r>
              <a:rPr lang="ru-RU" b="1" dirty="0" smtClean="0">
                <a:solidFill>
                  <a:srgbClr val="C00000"/>
                </a:solidFill>
              </a:rPr>
              <a:t>СТАРИКАМ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УЛУЧШАЙ ЖИЗНЬ ДРУГИХ </a:t>
            </a:r>
            <a:r>
              <a:rPr lang="ru-RU" b="1" dirty="0" smtClean="0">
                <a:solidFill>
                  <a:srgbClr val="002060"/>
                </a:solidFill>
              </a:rPr>
              <a:t>ЛЮДЕЙ</a:t>
            </a:r>
          </a:p>
          <a:p>
            <a:r>
              <a:rPr lang="ru-RU" b="1" dirty="0">
                <a:solidFill>
                  <a:srgbClr val="C00000"/>
                </a:solidFill>
              </a:rPr>
              <a:t>ГОСТЯ ПРИЮТИ, НАКОРМИ И ОДЕНЬ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073" y="153692"/>
            <a:ext cx="2232352" cy="261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179"/>
          </a:xfrm>
        </p:spPr>
        <p:txBody>
          <a:bodyPr/>
          <a:lstStyle/>
          <a:p>
            <a:r>
              <a:rPr lang="ru-RU" b="1" dirty="0" smtClean="0"/>
              <a:t>ИУДАИЗМ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717" y="1093304"/>
            <a:ext cx="10515600" cy="550627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СОСТРАДАНИЕ – ЭТО БЕСКОРЫСТНАЯ (БЕСПЛАТНАЯ)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ИСКРЕННЯЯ ПОМОЩЬ НУЖДАЮЩИМСЯ.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ОСТАВЛЯЙ  В ПОЛЕ ЧАСТЬ УРОЖАЯ СВОЕГО ДЛЯ ТЕХ,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КТО В НЕМ НУЖДАЕТСЯ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ВСЕГДА УВАЖАЙ СТАРШИХ, ДО КОНЦА СВОЕЙ ЖИЗНИ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ЗАБОТЬСЯ О РОДИТЕЛЯХ</a:t>
            </a:r>
          </a:p>
          <a:p>
            <a:r>
              <a:rPr lang="ru-RU" b="1" dirty="0" smtClean="0"/>
              <a:t>С РАДОСТЬЮ ДЕЛИСЬ С ОКРУЖАЮЩИМИ ВСЕМ, ЧТО ЕСТЬ У ТЕБЯ, ИБО ВСЕ ЭТО ДАЛ ТЕБЕ БОГ, А ЗНАЧИТ ЭТО ОН НАСТОЯЩИЙ ХОЗЯИН ВСЕГО ЭТОГО, А НЕ ТЫ (ДЕНЬГИ, ВЕЩИ, ПИЩА).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ПОМОГАЙ СОВЕТОМ, УТЕШАЙ СЛОВОМ, ОТВЕЧАЙ НА ВОПРОСЫ ИСКРЕННЕ, ЧЕСТНО И ПРИВЕТЛИВО.</a:t>
            </a:r>
          </a:p>
          <a:p>
            <a:r>
              <a:rPr lang="ru-RU" b="1" dirty="0" smtClean="0"/>
              <a:t>ВСЕГДА БУДЬ СПРАВЕДЛИВ</a:t>
            </a:r>
          </a:p>
          <a:p>
            <a:r>
              <a:rPr lang="ru-RU" b="1" dirty="0">
                <a:solidFill>
                  <a:srgbClr val="C00000"/>
                </a:solidFill>
              </a:rPr>
              <a:t>БОГ СОЗДАЛ МИР ТАКИМ ОБРАЗОМ, ЧТОБЫ В НЕМ БЫЛИ БОГАТЫЕ И БЕДНЫЕ, ЧТОБЫ ОДНИ МОГЛИ ОКАЗАТЬ ПОМОЩЬ, А ДРУГИЕ МОГЛИ ЕЕ ПРИНЯТЬ.</a:t>
            </a:r>
            <a:endParaRPr lang="ru-RU" dirty="0">
              <a:solidFill>
                <a:srgbClr val="C00000"/>
              </a:solidFill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676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42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БУДДИЗМ (УЧЕНИЕ БУДДЫ)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3548"/>
            <a:ext cx="10515600" cy="540688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 БУДДИЗМЕ ПОНЯТИЕ СОСТРАДАНИЯ НАЗЫВАЕТСЯ </a:t>
            </a:r>
            <a:r>
              <a:rPr lang="ru-RU" b="1" dirty="0" smtClean="0">
                <a:solidFill>
                  <a:srgbClr val="C00000"/>
                </a:solidFill>
              </a:rPr>
              <a:t>БОДХИЧ</a:t>
            </a:r>
            <a:r>
              <a:rPr lang="ru-RU" b="1" u="sng" dirty="0" smtClean="0">
                <a:solidFill>
                  <a:srgbClr val="C00000"/>
                </a:solidFill>
              </a:rPr>
              <a:t>И</a:t>
            </a:r>
            <a:r>
              <a:rPr lang="ru-RU" b="1" dirty="0" smtClean="0">
                <a:solidFill>
                  <a:srgbClr val="C00000"/>
                </a:solidFill>
              </a:rPr>
              <a:t>ТТА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БОДХИЧИТТА НАМЕРЕНИЯ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- Я </a:t>
            </a:r>
            <a:r>
              <a:rPr lang="ru-RU" b="1" dirty="0">
                <a:solidFill>
                  <a:srgbClr val="002060"/>
                </a:solidFill>
              </a:rPr>
              <a:t>БУДУ СТРЕМИТЬСЯ ЖИТЬ НА БЛАГО ВСЕХ ЖИВЫХ СУЩЕСТВ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БОДХИЧИТТА </a:t>
            </a:r>
            <a:r>
              <a:rPr lang="ru-RU" b="1" dirty="0">
                <a:solidFill>
                  <a:srgbClr val="C00000"/>
                </a:solidFill>
              </a:rPr>
              <a:t>ДЕЙСТВИЯ </a:t>
            </a:r>
            <a:r>
              <a:rPr lang="ru-RU" b="1" dirty="0" smtClean="0">
                <a:solidFill>
                  <a:srgbClr val="C00000"/>
                </a:solidFill>
              </a:rPr>
              <a:t>- Я </a:t>
            </a:r>
            <a:r>
              <a:rPr lang="ru-RU" b="1" dirty="0">
                <a:solidFill>
                  <a:srgbClr val="C00000"/>
                </a:solidFill>
              </a:rPr>
              <a:t>БУДУ ПОМОГАТЬ ВСЕМ НУЖДАЮЩИМСЯ СЛОВОМ И ДЕЛОМ.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ПОДАЧА </a:t>
            </a:r>
            <a:r>
              <a:rPr lang="ru-RU" b="1" dirty="0">
                <a:solidFill>
                  <a:srgbClr val="C00000"/>
                </a:solidFill>
              </a:rPr>
              <a:t>МИЛОСТЫНИ – ЭТО ТОЖЕ ДОБРОЕ ДЕЛО, ДАЮЩЕЕ </a:t>
            </a:r>
            <a:r>
              <a:rPr lang="ru-RU" b="1" dirty="0" smtClean="0">
                <a:solidFill>
                  <a:srgbClr val="C00000"/>
                </a:solidFill>
              </a:rPr>
              <a:t>    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УДОВЛЕТВОРЕНИЕ </a:t>
            </a:r>
            <a:r>
              <a:rPr lang="ru-RU" b="1" dirty="0">
                <a:solidFill>
                  <a:srgbClr val="C00000"/>
                </a:solidFill>
              </a:rPr>
              <a:t>ОБОИМ, И ДАЮЩЕМУ, И ПРИНИМАЮЩЕМУ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МИЛОСЕРДИЕ - УВАЖЕНИЕ </a:t>
            </a:r>
            <a:r>
              <a:rPr lang="ru-RU" b="1" dirty="0">
                <a:solidFill>
                  <a:srgbClr val="002060"/>
                </a:solidFill>
              </a:rPr>
              <a:t>К УЧИТЕЛЮ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ЛЮБОЙ </a:t>
            </a:r>
            <a:r>
              <a:rPr lang="ru-RU" b="1">
                <a:solidFill>
                  <a:srgbClr val="002060"/>
                </a:solidFill>
              </a:rPr>
              <a:t>ЧЕЛОВЕК </a:t>
            </a:r>
            <a:r>
              <a:rPr lang="ru-RU" b="1" smtClean="0">
                <a:solidFill>
                  <a:srgbClr val="002060"/>
                </a:solidFill>
              </a:rPr>
              <a:t>МОЖЕТ </a:t>
            </a:r>
            <a:r>
              <a:rPr lang="ru-RU" b="1" dirty="0">
                <a:solidFill>
                  <a:srgbClr val="002060"/>
                </a:solidFill>
              </a:rPr>
              <a:t>ЧЕМУ – НИБУДЬ ТЕБЯ </a:t>
            </a:r>
            <a:r>
              <a:rPr lang="ru-RU" b="1" dirty="0" smtClean="0">
                <a:solidFill>
                  <a:srgbClr val="002060"/>
                </a:solidFill>
              </a:rPr>
              <a:t>НАУЧИТЬ - БУДЬ </a:t>
            </a:r>
            <a:r>
              <a:rPr lang="ru-RU" b="1" dirty="0">
                <a:solidFill>
                  <a:srgbClr val="002060"/>
                </a:solidFill>
              </a:rPr>
              <a:t>БЛАГОДАРЕН ЕМУ ЗА </a:t>
            </a:r>
            <a:r>
              <a:rPr lang="ru-RU" b="1" dirty="0" smtClean="0">
                <a:solidFill>
                  <a:srgbClr val="002060"/>
                </a:solidFill>
              </a:rPr>
              <a:t>ЭТО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МИЛОСЕРДИЕ </a:t>
            </a:r>
            <a:r>
              <a:rPr lang="ru-RU" b="1" dirty="0">
                <a:solidFill>
                  <a:srgbClr val="C00000"/>
                </a:solidFill>
              </a:rPr>
              <a:t>– ЭТО ДАЯНИЕ ЗНАНИЙ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ПЕРЕДАЧА </a:t>
            </a:r>
            <a:r>
              <a:rPr lang="ru-RU" b="1" dirty="0">
                <a:solidFill>
                  <a:srgbClr val="C00000"/>
                </a:solidFill>
              </a:rPr>
              <a:t>КУЛЬТУРЫ, ВОСПИТАНИЯ И </a:t>
            </a:r>
            <a:r>
              <a:rPr lang="ru-RU" b="1" dirty="0" smtClean="0">
                <a:solidFill>
                  <a:srgbClr val="C00000"/>
                </a:solidFill>
              </a:rPr>
              <a:t>ОБРАЗОВАНИЯ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СОСТРАДАНИЕ </a:t>
            </a:r>
            <a:r>
              <a:rPr lang="ru-RU" b="1" dirty="0">
                <a:solidFill>
                  <a:srgbClr val="002060"/>
                </a:solidFill>
              </a:rPr>
              <a:t>– ЭТО ДАЯНИЕ БЕССТРАШИЯ.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ЭТО </a:t>
            </a:r>
            <a:r>
              <a:rPr lang="ru-RU" b="1" dirty="0">
                <a:solidFill>
                  <a:srgbClr val="002060"/>
                </a:solidFill>
              </a:rPr>
              <a:t>ПЕРЕДАЧА ДРУГИМ УВЕРЕННОСТИ, ЧТО ВСЕ БУДЕТ ХОРОШО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 СОСТРАДАНИЕ </a:t>
            </a:r>
            <a:r>
              <a:rPr lang="ru-RU" b="1" dirty="0">
                <a:solidFill>
                  <a:srgbClr val="C00000"/>
                </a:solidFill>
              </a:rPr>
              <a:t>– ЭТО ДАЯНИЕ ЖИЗНИ.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НЕ </a:t>
            </a:r>
            <a:r>
              <a:rPr lang="ru-RU" b="1" dirty="0">
                <a:solidFill>
                  <a:srgbClr val="C00000"/>
                </a:solidFill>
              </a:rPr>
              <a:t>ЖАЛЕЙ СВОЕЙ ЖИЗНИ ДЛЯ СПАСЕНИЯ ДРУГИХ ЖИВЫХ СУЩЕСТВ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СОСТРАДАНИЕ – ЭТО ДАЯНИЕ </a:t>
            </a:r>
            <a:r>
              <a:rPr lang="ru-RU" b="1" dirty="0">
                <a:solidFill>
                  <a:srgbClr val="002060"/>
                </a:solidFill>
              </a:rPr>
              <a:t>ПОНИМАНИЯ, ЧТО ХОРОШО И ЧТО ПЛОХО.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НЕ </a:t>
            </a:r>
            <a:r>
              <a:rPr lang="ru-RU" b="1" dirty="0">
                <a:solidFill>
                  <a:srgbClr val="002060"/>
                </a:solidFill>
              </a:rPr>
              <a:t>ОТКАЗЫВАЙ НУЖДАЮЩИМСЯ В С ОВЕТЕ И СТРАВЕДЛИВОМ СУДЕ.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  СОСТРАДАНИЕ – ЭТО ДАЯНИЕ ВРЕМЕНИ.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НЕ ЖАЛЕЙ СВОЕГО  ВРЕМЕНИ ДЛЯ НУЖДАЮЩИХСЯ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  <a:p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524" y="3404524"/>
            <a:ext cx="2564276" cy="18719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863" y="4952973"/>
            <a:ext cx="2554154" cy="183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НАШИ ВЫВОДЫ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2382"/>
            <a:ext cx="10515600" cy="4784581"/>
          </a:xfrm>
        </p:spPr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В чем суть сострадания и милосердия?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Как отражено сострадание в религиях мира?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Какие заповеди вы считаете самыми главными? Почему?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Что  объединяет 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  все религии мира?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  Почему это важно?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805" y="3342562"/>
            <a:ext cx="4627995" cy="283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Список литературы: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>
                <a:hlinkClick r:id="rId2"/>
              </a:rPr>
              <a:t>Евангелие от Матфея</a:t>
            </a:r>
          </a:p>
          <a:p>
            <a:r>
              <a:rPr lang="ru-RU" u="sng" smtClean="0">
                <a:hlinkClick r:id="rId2"/>
              </a:rPr>
              <a:t>Коран</a:t>
            </a:r>
            <a:endParaRPr lang="ru-RU" u="sng" dirty="0">
              <a:hlinkClick r:id="rId2"/>
            </a:endParaRPr>
          </a:p>
          <a:p>
            <a:r>
              <a:rPr lang="ru-RU" u="sng" dirty="0">
                <a:hlinkClick r:id="rId2"/>
              </a:rPr>
              <a:t>Т</a:t>
            </a:r>
            <a:r>
              <a:rPr lang="ru-RU" u="sng" dirty="0" smtClean="0">
                <a:hlinkClick r:id="rId2"/>
              </a:rPr>
              <a:t>ора</a:t>
            </a:r>
          </a:p>
          <a:p>
            <a:r>
              <a:rPr lang="ru-RU" u="sng" dirty="0" err="1" smtClean="0">
                <a:hlinkClick r:id="rId2"/>
              </a:rPr>
              <a:t>Трипитака</a:t>
            </a:r>
            <a:endParaRPr lang="ru-RU" u="sng" dirty="0" smtClean="0">
              <a:hlinkClick r:id="rId2"/>
            </a:endParaRPr>
          </a:p>
          <a:p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://www.prokimen.ru</a:t>
            </a:r>
            <a:r>
              <a:rPr lang="ru-RU" dirty="0"/>
              <a:t>   – Русская Православная Церковь. </a:t>
            </a:r>
            <a:br>
              <a:rPr lang="ru-RU" dirty="0"/>
            </a:br>
            <a:r>
              <a:rPr lang="ru-RU" dirty="0"/>
              <a:t>http://www.cynet.com/Jesus/time.htm  – Библейская хронология</a:t>
            </a:r>
            <a:br>
              <a:rPr lang="ru-RU" dirty="0"/>
            </a:br>
            <a:r>
              <a:rPr lang="ru-RU" u="sng" dirty="0">
                <a:hlinkClick r:id="rId3"/>
              </a:rPr>
              <a:t>http://www.state-religion.ru/</a:t>
            </a:r>
            <a:r>
              <a:rPr lang="ru-RU" dirty="0"/>
              <a:t>  – Государство и религия</a:t>
            </a:r>
            <a:br>
              <a:rPr lang="ru-RU" dirty="0"/>
            </a:br>
            <a:r>
              <a:rPr lang="ru-RU" u="sng" dirty="0">
                <a:hlinkClick r:id="rId4"/>
              </a:rPr>
              <a:t>http://www.rondtb.msk.ru</a:t>
            </a:r>
            <a:r>
              <a:rPr lang="ru-RU" dirty="0"/>
              <a:t>  –  «Круглый стол» по религиозному образованию</a:t>
            </a:r>
            <a:br>
              <a:rPr lang="ru-RU" dirty="0"/>
            </a:br>
            <a:r>
              <a:rPr lang="ru-RU" dirty="0"/>
              <a:t>http://www.ork.ru/ – Общество. Религия. Культура</a:t>
            </a:r>
            <a:br>
              <a:rPr lang="ru-RU" dirty="0"/>
            </a:br>
            <a:r>
              <a:rPr lang="ru-RU" u="sng" dirty="0">
                <a:hlinkClick r:id="rId5"/>
              </a:rPr>
              <a:t>http://www.religare.ru/</a:t>
            </a:r>
            <a:r>
              <a:rPr lang="ru-RU" dirty="0"/>
              <a:t>   – Религия и </a:t>
            </a:r>
            <a:r>
              <a:rPr lang="ru-RU" dirty="0" smtClean="0"/>
              <a:t>СМИ</a:t>
            </a:r>
          </a:p>
        </p:txBody>
      </p:sp>
    </p:spTree>
    <p:extLst>
      <p:ext uri="{BB962C8B-B14F-4D97-AF65-F5344CB8AC3E}">
        <p14:creationId xmlns:p14="http://schemas.microsoft.com/office/powerpoint/2010/main" val="5790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Список </a:t>
            </a:r>
            <a:r>
              <a:rPr lang="ru-RU" b="1" dirty="0" err="1" smtClean="0">
                <a:solidFill>
                  <a:srgbClr val="FF0000"/>
                </a:solidFill>
              </a:rPr>
              <a:t>интернет-ресурсов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/>
              <a:t>Полумесяц </a:t>
            </a:r>
            <a:r>
              <a:rPr lang="ru-RU" u="sng" dirty="0">
                <a:hlinkClick r:id="rId2"/>
              </a:rPr>
              <a:t>https://www.google.ru/search?newwindow=1&amp;tbm=isch&amp;sa=1&amp;ei=W1ARWqWULMGp6ASGkZ-YDA&amp;q=%D0%B8%D1%81%D0%BB%D0%B0%D0%BC+%D1%81%D0%B8%D0%BC%D0%B2%D0%BE%D0%BB%D1%8B+%D0%B1%D0%B5%D1%81%D0%BF%D0%BB%D0%B0%D1%82%D0%BD%D1%8B%D0%B5+%D0%BA%D0%B0%D1%80%D1%82%D0%B8%D0%BD%D0%BA%D0%B8+%D0%B2%D0%B5%D0%BA%D1%82%D0%BE%D1%80&amp;oq=%D0%B8%D1%81%D0%BB%D0%B0%D0%BC+%D1%81%D0%B8%D0%BC%D0%B2%D0%BE%D0%BB%D1%8B+%D0%B1%D0%B5%D1%81%D0%BF%D0%BB%D0%B0%D1%82%D0%BD%D1%8B%D0%B5+%D0%BA%D0%B0%D1%80%D1%82%D0%B8%D0%BD%D0%BA%D0%B8+%D0%B2%D0%B5%D0%BA%D1%82%D0%BE%D1%80&amp;gs_l=psy-ab.12...86233.87683.0.89320.7.7.0.0.0.0.60.389.7.7.0....0...1.1.64.psy-ab..0.0.0....0.z6cXLmxYoZw#imgrc=1KlTYpDniQifJM</a:t>
            </a:r>
            <a:r>
              <a:rPr lang="ru-RU" dirty="0"/>
              <a:t>:</a:t>
            </a:r>
          </a:p>
          <a:p>
            <a:r>
              <a:rPr lang="ru-RU" dirty="0"/>
              <a:t>Все символы </a:t>
            </a:r>
            <a:r>
              <a:rPr lang="ru-RU" u="sng" dirty="0">
                <a:hlinkClick r:id="rId3"/>
              </a:rPr>
              <a:t>https://yandex.ru/images/search?p=4&amp;text=%D1%81%D0%B8%D0%BC%D0%B2%D0%BE%D0%BB%D1%8B%20%D1%80%D0%B5%D0%BB%D0%B8%D0%B3%D0%B8%D0%B9%20%D0%BC%D0%B8%D1%80%D0%B0&amp;img_url=https%3A%2F%2Fcdn-thumbs.freeart.com%2Ffa7493334.jpg&amp;pos=142&amp;rpt=simage</a:t>
            </a:r>
            <a:endParaRPr lang="ru-RU" dirty="0"/>
          </a:p>
          <a:p>
            <a:r>
              <a:rPr lang="ru-RU" dirty="0"/>
              <a:t>Пагода </a:t>
            </a:r>
            <a:r>
              <a:rPr lang="ru-RU" u="sng" dirty="0">
                <a:hlinkClick r:id="rId4"/>
              </a:rPr>
              <a:t>https://yandex.ru/images/search?text=%D0%BF%D0%B0%D0%B3%D0%BE%D0%B4%D0%B0%20%D0%B2%D0%B5%D0%BA%D1%82%D0%BE%D1%80&amp;img_url=https%3A%2F%2Fs3.envato.com%2Ffiles%2F234742490%2Fpreview.jpg&amp;pos=28&amp;rpt=simage</a:t>
            </a:r>
            <a:endParaRPr lang="ru-RU" dirty="0"/>
          </a:p>
          <a:p>
            <a:r>
              <a:rPr lang="ru-RU" dirty="0"/>
              <a:t>Церковь </a:t>
            </a:r>
            <a:r>
              <a:rPr lang="ru-RU" u="sng" dirty="0">
                <a:hlinkClick r:id="rId5"/>
              </a:rPr>
              <a:t>https://yandex.ru/images/search?text=%D1%86%D0%B5%D1%80%D0%BA%D0%BE%D0%B2%D1%8C%20%D0%B2%D0%B5%D0%BA%D1%82%D0%BE%D1%80&amp;img_url=https%3A%2F%2Fst.depositphotos.com%2F2909643%2F4150%2Fv%2F450%2Fdepositphotos_41500245-stock-illustration-cathedral.jpg&amp;pos=25&amp;rpt=simage</a:t>
            </a:r>
            <a:r>
              <a:rPr lang="ru-RU" dirty="0"/>
              <a:t> </a:t>
            </a:r>
          </a:p>
          <a:p>
            <a:r>
              <a:rPr lang="ru-RU" dirty="0"/>
              <a:t>Звезда Давида и </a:t>
            </a:r>
            <a:r>
              <a:rPr lang="ru-RU" dirty="0" err="1"/>
              <a:t>семисвечник</a:t>
            </a:r>
            <a:endParaRPr lang="ru-RU" dirty="0"/>
          </a:p>
          <a:p>
            <a:r>
              <a:rPr lang="ru-RU" u="sng" dirty="0">
                <a:hlinkClick r:id="rId6"/>
              </a:rPr>
              <a:t>https://yandex.ru/images/search?p=1&amp;text=%D0%B7%D0%B2%D0%B5%D0%B7%D0%B4%D0%B0%20%D0%B4%D0%B0%D0%B2%D0%B8%D0%B4%D0%B0%20%D0%B8%20%D1%81%D0%B5%D0%BC%D0%B8%D1%81%D0%B2%D0%B5%D1%87%D0%BD%D0%B8%D0%BA%20%D0%B2%D0%B5%D0%BA%D1%82%D0%BE%D1%80&amp;img_url=https%3A%2F%2Fthumbs.dreamstime.com%2Fz%2F%25D1%2581%25D0%25B8%25D0%25BB%25D1%2583%25D1%258D%25D1%2582-menorah-19535258.jpg&amp;pos=54&amp;rpt=simage</a:t>
            </a:r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аввин </a:t>
            </a:r>
            <a:r>
              <a:rPr lang="ru-RU" u="sng" dirty="0">
                <a:hlinkClick r:id="rId7"/>
              </a:rPr>
              <a:t>https://yandex.ru/images/search?text=%D1%80%D0%B0%D0%B2%D0%B2%D0%B8%D0%BD&amp;img_url=https%3A%2F%2Fpasmi.ru%2Fwp-content%2Fuploads%2F2013%2F06%2Fd0927162ea246dd1d7545b160f98d68d.jpg&amp;pos=20&amp;rpt=simage</a:t>
            </a:r>
            <a:r>
              <a:rPr lang="ru-RU" dirty="0"/>
              <a:t> </a:t>
            </a:r>
          </a:p>
          <a:p>
            <a:r>
              <a:rPr lang="ru-RU" dirty="0"/>
              <a:t>И</a:t>
            </a:r>
            <a:r>
              <a:rPr lang="ru-RU" dirty="0" smtClean="0"/>
              <a:t>мам </a:t>
            </a:r>
            <a:r>
              <a:rPr lang="ru-RU" dirty="0" err="1"/>
              <a:t>Гайнутдин</a:t>
            </a:r>
            <a:r>
              <a:rPr lang="ru-RU" dirty="0"/>
              <a:t> </a:t>
            </a:r>
            <a:r>
              <a:rPr lang="ru-RU" u="sng" dirty="0">
                <a:hlinkClick r:id="rId8"/>
              </a:rPr>
              <a:t>https://yandex.ru/images/search?text=%D0%B8%D0%BC%D0%B0%D0%BC%20%D1%80%D0%BE%D1%81%D1%81%D0%B8%D0%B8&amp;img_url=https%3A%2F%2Fvhijabe.ru%2Fwp-content%2Fuploads%2F2014%2F09%2F1007781024.jpg&amp;pos=9&amp;rpt=simage</a:t>
            </a:r>
            <a:r>
              <a:rPr lang="ru-RU" dirty="0"/>
              <a:t> </a:t>
            </a:r>
          </a:p>
          <a:p>
            <a:r>
              <a:rPr lang="ru-RU" dirty="0"/>
              <a:t>Будда </a:t>
            </a:r>
            <a:r>
              <a:rPr lang="ru-RU" u="sng" dirty="0">
                <a:hlinkClick r:id="rId9"/>
              </a:rPr>
              <a:t>https://yandex.ru/images/search?text=%D0%B1%D1%83%D0%B4%D0%B4%D0%B0&amp;img_url=https%3A%2F%2Fucuzucakbileti.net%2Fwp-content%2Fuploads%2F2016%2F02%2FBuddha-Hong-Kong.jpg&amp;pos=16&amp;rpt=simage</a:t>
            </a:r>
            <a:r>
              <a:rPr lang="ru-RU" dirty="0"/>
              <a:t> </a:t>
            </a:r>
          </a:p>
          <a:p>
            <a:r>
              <a:rPr lang="ru-RU" dirty="0" smtClean="0"/>
              <a:t>Митрополит Алексий </a:t>
            </a:r>
            <a:r>
              <a:rPr lang="ru-RU" dirty="0"/>
              <a:t>2 </a:t>
            </a:r>
            <a:r>
              <a:rPr lang="ru-RU" u="sng" dirty="0">
                <a:hlinkClick r:id="rId10"/>
              </a:rPr>
              <a:t>https://yandex.ru/images/search?text=%D0%BC%D0%B8%D1%82%D1%80%D0%BE%D0%BF%D0%BE%D0%BB%D0%B8%D1%82%20%D0%B0%D0%BB%D0%B5%D0%BA%D1%81%D0%B8%D0%B9%202&amp;img_url=https%3A%2F%2Fpbs.twimg.com%2Fmedia%2FCgIvuUqW4AAzntG.jpg&amp;pos=6&amp;rpt=simage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Инь и янь </a:t>
            </a:r>
            <a:r>
              <a:rPr lang="ru-RU" u="sng" dirty="0">
                <a:hlinkClick r:id="rId11"/>
              </a:rPr>
              <a:t>https://www.google.ru/search?tbm=isch&amp;q=%D0%B8%D1%81%D0%BB%D0%B0%D0%BC%20%D1%81%D0%B8%D0%BC%D0%B2%D0%BE%D0%BB%D1%8B%20%D0%B1%D0%B5%D1%81%D0%BF%D0%BB%D0%B0%D1%82%D0%BD%D1%8B%D0%B5%20%D0%BA%D0%B0%D1%80%D1%82%D0%B8%D0%BD%D0%BA%D0%B8#imgrc=E1eUY68pmKKxvM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1225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124206" cy="6200540"/>
          </a:xfrm>
        </p:spPr>
      </p:pic>
    </p:spTree>
    <p:extLst>
      <p:ext uri="{BB962C8B-B14F-4D97-AF65-F5344CB8AC3E}">
        <p14:creationId xmlns:p14="http://schemas.microsoft.com/office/powerpoint/2010/main" val="11184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ПРОБЛЕМНАЯ СИТУАЦИЯ</a:t>
            </a:r>
            <a:endParaRPr lang="ru-RU" sz="5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800" b="1" dirty="0" smtClean="0"/>
              <a:t>МИЛОСЕРДИЕ                         УЧАСТИЕ                                 ЖАЛОСТЬ</a:t>
            </a:r>
          </a:p>
          <a:p>
            <a:pPr marL="0" indent="0">
              <a:buNone/>
            </a:pPr>
            <a:endParaRPr lang="ru-RU" sz="3800" b="1" dirty="0" smtClean="0"/>
          </a:p>
          <a:p>
            <a:pPr marL="0" indent="0">
              <a:buNone/>
            </a:pPr>
            <a:r>
              <a:rPr lang="ru-RU" sz="3800" b="1" dirty="0" smtClean="0"/>
              <a:t>БЕЗЖАЛОСТНОСТЬ            СОБОЛЕЗНОВАНИЕ                НЕРАВНОДУШИЕ</a:t>
            </a:r>
          </a:p>
          <a:p>
            <a:pPr marL="0" indent="0">
              <a:buNone/>
            </a:pPr>
            <a:endParaRPr lang="ru-RU" sz="3800" b="1" dirty="0" smtClean="0"/>
          </a:p>
          <a:p>
            <a:pPr marL="0" indent="0">
              <a:buNone/>
            </a:pPr>
            <a:r>
              <a:rPr lang="ru-RU" sz="3800" b="1" dirty="0" smtClean="0"/>
              <a:t>БЕЗУЧАСТНОСТЬ                     СОЧУВСТВИЕ                        БЛАГОДЕЯНИЕ</a:t>
            </a:r>
          </a:p>
          <a:p>
            <a:pPr marL="0" indent="0">
              <a:buNone/>
            </a:pPr>
            <a:endParaRPr lang="ru-RU" sz="3800" b="1" dirty="0" smtClean="0"/>
          </a:p>
          <a:p>
            <a:pPr marL="0" indent="0">
              <a:buNone/>
            </a:pPr>
            <a:r>
              <a:rPr lang="ru-RU" sz="3800" b="1" dirty="0" smtClean="0"/>
              <a:t>ПОМОЩЬ                                  МИЛОСТЫНЯ                      РАВНОДУШИЕ</a:t>
            </a:r>
          </a:p>
          <a:p>
            <a:pPr marL="0" indent="0">
              <a:buNone/>
            </a:pPr>
            <a:endParaRPr lang="ru-RU" sz="3800" b="1" dirty="0" smtClean="0"/>
          </a:p>
          <a:p>
            <a:pPr marL="0" indent="0">
              <a:buNone/>
            </a:pPr>
            <a:r>
              <a:rPr lang="ru-RU" sz="3800" b="1" dirty="0" smtClean="0"/>
              <a:t>ЖЕСТОКОСТЬ                            ТРУСОСТЬ                            СОСТРАДАНИЕ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7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3614"/>
            <a:ext cx="10515600" cy="3931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ru-RU" sz="6000" b="1" dirty="0" smtClean="0">
                <a:solidFill>
                  <a:srgbClr val="002060"/>
                </a:solidFill>
              </a:rPr>
              <a:t>ПРОБЛЕМНАЯ СИТУАЦИЯ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1307"/>
            <a:ext cx="3838731" cy="519565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0000"/>
              </a:lnSpc>
            </a:pPr>
            <a:r>
              <a:rPr lang="ru-RU" sz="5800" b="1" dirty="0" smtClean="0">
                <a:solidFill>
                  <a:srgbClr val="FF0000"/>
                </a:solidFill>
              </a:rPr>
              <a:t>НЕРАВНОДУШИЕ        </a:t>
            </a:r>
          </a:p>
          <a:p>
            <a:pPr>
              <a:lnSpc>
                <a:spcPct val="100000"/>
              </a:lnSpc>
            </a:pPr>
            <a:r>
              <a:rPr lang="ru-RU" sz="5800" b="1" dirty="0" smtClean="0">
                <a:solidFill>
                  <a:srgbClr val="FF0000"/>
                </a:solidFill>
              </a:rPr>
              <a:t>ЗАБОТА </a:t>
            </a:r>
          </a:p>
          <a:p>
            <a:pPr>
              <a:lnSpc>
                <a:spcPct val="100000"/>
              </a:lnSpc>
            </a:pPr>
            <a:r>
              <a:rPr lang="ru-RU" sz="5800" b="1" dirty="0">
                <a:solidFill>
                  <a:srgbClr val="FF0000"/>
                </a:solidFill>
              </a:rPr>
              <a:t>ПОМОЩЬ </a:t>
            </a:r>
          </a:p>
          <a:p>
            <a:pPr>
              <a:lnSpc>
                <a:spcPct val="100000"/>
              </a:lnSpc>
            </a:pPr>
            <a:r>
              <a:rPr lang="ru-RU" sz="5800" b="1" dirty="0">
                <a:solidFill>
                  <a:srgbClr val="FF0000"/>
                </a:solidFill>
              </a:rPr>
              <a:t>УЧАСТИЕ</a:t>
            </a:r>
          </a:p>
          <a:p>
            <a:pPr>
              <a:lnSpc>
                <a:spcPct val="100000"/>
              </a:lnSpc>
            </a:pPr>
            <a:r>
              <a:rPr lang="ru-RU" sz="5800" b="1" dirty="0">
                <a:solidFill>
                  <a:srgbClr val="FF0000"/>
                </a:solidFill>
              </a:rPr>
              <a:t>ЖАЛОСТЬ</a:t>
            </a:r>
          </a:p>
          <a:p>
            <a:pPr>
              <a:lnSpc>
                <a:spcPct val="100000"/>
              </a:lnSpc>
            </a:pPr>
            <a:r>
              <a:rPr lang="ru-RU" sz="5800" b="1" dirty="0">
                <a:solidFill>
                  <a:srgbClr val="FF0000"/>
                </a:solidFill>
              </a:rPr>
              <a:t>СОЧУВСТВИЕ</a:t>
            </a:r>
          </a:p>
          <a:p>
            <a:pPr>
              <a:lnSpc>
                <a:spcPct val="100000"/>
              </a:lnSpc>
            </a:pPr>
            <a:r>
              <a:rPr lang="ru-RU" sz="5800" b="1" dirty="0" smtClean="0">
                <a:solidFill>
                  <a:srgbClr val="FF0000"/>
                </a:solidFill>
              </a:rPr>
              <a:t>МИЛОСТЫНЯ</a:t>
            </a:r>
          </a:p>
          <a:p>
            <a:pPr>
              <a:lnSpc>
                <a:spcPct val="100000"/>
              </a:lnSpc>
            </a:pPr>
            <a:r>
              <a:rPr lang="ru-RU" sz="5800" b="1" dirty="0" smtClean="0">
                <a:solidFill>
                  <a:srgbClr val="FF0000"/>
                </a:solidFill>
              </a:rPr>
              <a:t>МИЛОСЕРДИЕ</a:t>
            </a:r>
            <a:endParaRPr lang="ru-RU" sz="58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5800" b="1" dirty="0" smtClean="0">
                <a:solidFill>
                  <a:srgbClr val="FF0000"/>
                </a:solidFill>
              </a:rPr>
              <a:t>СОСТРАДАНИЕ</a:t>
            </a:r>
          </a:p>
          <a:p>
            <a:pPr>
              <a:lnSpc>
                <a:spcPct val="100000"/>
              </a:lnSpc>
            </a:pPr>
            <a:r>
              <a:rPr lang="ru-RU" sz="5800" b="1" dirty="0" smtClean="0">
                <a:solidFill>
                  <a:srgbClr val="FF0000"/>
                </a:solidFill>
              </a:rPr>
              <a:t>СОБОЛЕЗНОВАНИЕ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92459" y="985354"/>
            <a:ext cx="39613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РАВНОДУШИЕ</a:t>
            </a:r>
          </a:p>
          <a:p>
            <a:r>
              <a:rPr lang="ru-RU" sz="3600" b="1" dirty="0"/>
              <a:t>ЖЕСТОКОСТЬ</a:t>
            </a:r>
          </a:p>
          <a:p>
            <a:r>
              <a:rPr lang="ru-RU" sz="3600" b="1" dirty="0"/>
              <a:t>ТРУСОСТЬ</a:t>
            </a:r>
          </a:p>
          <a:p>
            <a:r>
              <a:rPr lang="ru-RU" sz="3600" b="1" dirty="0" smtClean="0"/>
              <a:t>БЕЗЖАЛОСТНОСТЬ</a:t>
            </a:r>
            <a:endParaRPr lang="ru-RU" sz="3600" b="1" dirty="0"/>
          </a:p>
          <a:p>
            <a:r>
              <a:rPr lang="ru-RU" sz="3600" b="1" dirty="0"/>
              <a:t>БЕЗУЧАСТНОСТЬ</a:t>
            </a:r>
          </a:p>
        </p:txBody>
      </p:sp>
    </p:spTree>
    <p:extLst>
      <p:ext uri="{BB962C8B-B14F-4D97-AF65-F5344CB8AC3E}">
        <p14:creationId xmlns:p14="http://schemas.microsoft.com/office/powerpoint/2010/main" val="28841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1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ПРОБЛЕМНАЯ СИТУАЦИЯ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9252"/>
            <a:ext cx="3934522" cy="50377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НЕРАВНОДУШИЕ   </a:t>
            </a:r>
          </a:p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ОТВЕТСТВЕННОСТЬ        </a:t>
            </a:r>
          </a:p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ЗАБОТА </a:t>
            </a:r>
          </a:p>
          <a:p>
            <a:pPr>
              <a:lnSpc>
                <a:spcPct val="100000"/>
              </a:lnSpc>
            </a:pPr>
            <a:r>
              <a:rPr lang="ru-RU" sz="3800" b="1" dirty="0">
                <a:solidFill>
                  <a:srgbClr val="002060"/>
                </a:solidFill>
              </a:rPr>
              <a:t>ПОМОЩЬ </a:t>
            </a:r>
          </a:p>
          <a:p>
            <a:pPr>
              <a:lnSpc>
                <a:spcPct val="100000"/>
              </a:lnSpc>
            </a:pPr>
            <a:r>
              <a:rPr lang="ru-RU" sz="3800" b="1" dirty="0">
                <a:solidFill>
                  <a:srgbClr val="002060"/>
                </a:solidFill>
              </a:rPr>
              <a:t>УЧАСТИЕ</a:t>
            </a:r>
          </a:p>
          <a:p>
            <a:pPr>
              <a:lnSpc>
                <a:spcPct val="100000"/>
              </a:lnSpc>
            </a:pPr>
            <a:r>
              <a:rPr lang="ru-RU" sz="3800" b="1" dirty="0">
                <a:solidFill>
                  <a:srgbClr val="002060"/>
                </a:solidFill>
              </a:rPr>
              <a:t>ЖАЛОСТЬ</a:t>
            </a:r>
          </a:p>
          <a:p>
            <a:pPr>
              <a:lnSpc>
                <a:spcPct val="100000"/>
              </a:lnSpc>
            </a:pPr>
            <a:r>
              <a:rPr lang="ru-RU" sz="3800" b="1" dirty="0">
                <a:solidFill>
                  <a:srgbClr val="002060"/>
                </a:solidFill>
              </a:rPr>
              <a:t>СОЧУВСТВИЕ</a:t>
            </a:r>
          </a:p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МИЛОСТЫНЯ</a:t>
            </a:r>
          </a:p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СОБОЛЕЗНОВАНИЕ</a:t>
            </a:r>
            <a:endParaRPr lang="ru-RU" sz="3800" b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C00000"/>
                </a:solidFill>
              </a:rPr>
              <a:t>СОСТРАДАНИЕ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05338" y="1139252"/>
            <a:ext cx="39613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РАВНОДУШИЕ</a:t>
            </a:r>
          </a:p>
          <a:p>
            <a:r>
              <a:rPr lang="ru-RU" sz="3600" b="1" dirty="0"/>
              <a:t>ЖЕСТОКОСТЬ</a:t>
            </a:r>
          </a:p>
          <a:p>
            <a:r>
              <a:rPr lang="ru-RU" sz="3600" b="1" dirty="0"/>
              <a:t>ТРУСОСТЬ</a:t>
            </a:r>
          </a:p>
          <a:p>
            <a:r>
              <a:rPr lang="ru-RU" sz="3600" b="1" dirty="0"/>
              <a:t>ЗЛОДЕЯНИЕ</a:t>
            </a:r>
          </a:p>
          <a:p>
            <a:r>
              <a:rPr lang="ru-RU" sz="3600" b="1" dirty="0"/>
              <a:t>БЕЗЖАЛОСТНОСТЬ</a:t>
            </a:r>
          </a:p>
          <a:p>
            <a:r>
              <a:rPr lang="ru-RU" sz="3600" b="1" dirty="0"/>
              <a:t>БЕЗУЧАСТНОСТЬ</a:t>
            </a:r>
          </a:p>
        </p:txBody>
      </p:sp>
    </p:spTree>
    <p:extLst>
      <p:ext uri="{BB962C8B-B14F-4D97-AF65-F5344CB8AC3E}">
        <p14:creationId xmlns:p14="http://schemas.microsoft.com/office/powerpoint/2010/main" val="1725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77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ПРОБЛЕМНАЯ СИТУАЦИЯ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9252"/>
            <a:ext cx="3838731" cy="503771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НЕРАВНОДУШИЕ   </a:t>
            </a:r>
          </a:p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СОБОЛЕЗНОВАНИЕ       </a:t>
            </a:r>
          </a:p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ЗАБОТА </a:t>
            </a:r>
          </a:p>
          <a:p>
            <a:pPr>
              <a:lnSpc>
                <a:spcPct val="100000"/>
              </a:lnSpc>
            </a:pPr>
            <a:r>
              <a:rPr lang="ru-RU" sz="3800" b="1" dirty="0">
                <a:solidFill>
                  <a:srgbClr val="002060"/>
                </a:solidFill>
              </a:rPr>
              <a:t>ПОМОЩЬ </a:t>
            </a:r>
          </a:p>
          <a:p>
            <a:pPr>
              <a:lnSpc>
                <a:spcPct val="100000"/>
              </a:lnSpc>
            </a:pPr>
            <a:r>
              <a:rPr lang="ru-RU" sz="3800" b="1" dirty="0">
                <a:solidFill>
                  <a:srgbClr val="002060"/>
                </a:solidFill>
              </a:rPr>
              <a:t>УЧАСТИЕ</a:t>
            </a:r>
          </a:p>
          <a:p>
            <a:pPr>
              <a:lnSpc>
                <a:spcPct val="100000"/>
              </a:lnSpc>
            </a:pPr>
            <a:r>
              <a:rPr lang="ru-RU" sz="3800" b="1" dirty="0">
                <a:solidFill>
                  <a:srgbClr val="002060"/>
                </a:solidFill>
              </a:rPr>
              <a:t>ЖАЛОСТЬ</a:t>
            </a:r>
          </a:p>
          <a:p>
            <a:pPr>
              <a:lnSpc>
                <a:spcPct val="100000"/>
              </a:lnSpc>
            </a:pPr>
            <a:r>
              <a:rPr lang="ru-RU" sz="3800" b="1" dirty="0">
                <a:solidFill>
                  <a:srgbClr val="002060"/>
                </a:solidFill>
              </a:rPr>
              <a:t>СОЧУВСТВИЕ</a:t>
            </a:r>
          </a:p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МИЛОСТЫНЯ</a:t>
            </a:r>
          </a:p>
          <a:p>
            <a:pPr>
              <a:lnSpc>
                <a:spcPct val="100000"/>
              </a:lnSpc>
            </a:pPr>
            <a:r>
              <a:rPr lang="ru-RU" sz="3800" b="1" dirty="0" smtClean="0">
                <a:solidFill>
                  <a:srgbClr val="C00000"/>
                </a:solidFill>
              </a:rPr>
              <a:t>СОСТРАДАНИЕ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05338" y="1139252"/>
            <a:ext cx="39613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РАВНОДУШИЕ</a:t>
            </a:r>
          </a:p>
          <a:p>
            <a:r>
              <a:rPr lang="ru-RU" sz="3600" b="1" dirty="0"/>
              <a:t>ЖЕСТОКОСТЬ</a:t>
            </a:r>
          </a:p>
          <a:p>
            <a:r>
              <a:rPr lang="ru-RU" sz="3600" b="1" dirty="0"/>
              <a:t>ТРУСОСТЬ</a:t>
            </a:r>
          </a:p>
          <a:p>
            <a:r>
              <a:rPr lang="ru-RU" sz="3600" b="1" dirty="0" smtClean="0"/>
              <a:t>БЕЗЖАЛОСТНОСТЬ</a:t>
            </a:r>
            <a:endParaRPr lang="ru-RU" sz="3600" b="1" dirty="0"/>
          </a:p>
          <a:p>
            <a:r>
              <a:rPr lang="ru-RU" sz="3600" b="1" dirty="0">
                <a:solidFill>
                  <a:srgbClr val="C00000"/>
                </a:solidFill>
              </a:rPr>
              <a:t>БЕЗУЧАСТНОСТЬ</a:t>
            </a:r>
          </a:p>
        </p:txBody>
      </p:sp>
    </p:spTree>
    <p:extLst>
      <p:ext uri="{BB962C8B-B14F-4D97-AF65-F5344CB8AC3E}">
        <p14:creationId xmlns:p14="http://schemas.microsoft.com/office/powerpoint/2010/main" val="489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ЧТО ТАКОЕ СОСТРАДАНИЕ?</a:t>
            </a:r>
            <a:endParaRPr lang="ru-RU" sz="5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СОСТРАДАНИЕ </a:t>
            </a:r>
            <a:r>
              <a:rPr lang="ru-RU" sz="4400" b="1" dirty="0" smtClean="0">
                <a:solidFill>
                  <a:srgbClr val="002060"/>
                </a:solidFill>
              </a:rPr>
              <a:t>– ГОТОВНОСТЬ ИЗ МИЛОСЕРДИЯ ОКАЗАТЬ ПОМОЩЬ СЛОВОМ ИЛИ ДЕЛОМ ТОМУ, КТО В НЕЙ НУЖДАЕТСЯ.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62029"/>
            <a:ext cx="9144000" cy="247111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ПОНЯТИЕ</a:t>
            </a:r>
            <a:br>
              <a:rPr lang="ru-RU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 СОСТРАДАНИЯ И МИЛОСЕРДИЯ</a:t>
            </a:r>
            <a:br>
              <a:rPr lang="ru-RU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В РЕЛИГИЯХ МИРА</a:t>
            </a:r>
            <a:endParaRPr lang="ru-RU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44197" y="3602038"/>
            <a:ext cx="3013023" cy="16557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МБОУ ШКОЛА № 132</a:t>
            </a:r>
          </a:p>
          <a:p>
            <a:r>
              <a:rPr lang="ru-RU" dirty="0" smtClean="0"/>
              <a:t>Дробина Т. А. 3 учитель начальных классов.</a:t>
            </a:r>
          </a:p>
          <a:p>
            <a:r>
              <a:rPr lang="ru-RU" dirty="0" smtClean="0"/>
              <a:t>2017 год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830" y="2833143"/>
            <a:ext cx="6190937" cy="408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78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8905"/>
            <a:ext cx="10515600" cy="85476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C00000"/>
                </a:solidFill>
              </a:rPr>
              <a:t>ПРАВОСЛАВНОЕ ХРИСТИАНСТВО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33670"/>
            <a:ext cx="10515600" cy="5367130"/>
          </a:xfrm>
        </p:spPr>
        <p:txBody>
          <a:bodyPr>
            <a:normAutofit fontScale="47500" lnSpcReduction="2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СУТЬ СОСТРАДАНИЯ И МИЛОСЕРДИЯ В СТРЕМЛЕНИИ 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   ПОМОЧЬ БЛИЖНЕМУ ИМЕННО ДЕЙСТВИЕМ.</a:t>
            </a:r>
            <a:endParaRPr lang="ru-RU" sz="3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ОНО НЕ МОЖЕТ БЫТЬ ПРОЯВЛЕНО ТОЛЬКО ХОТЕНИЕМ.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МИЛОСЕРДИЕ-СТРЕМЛЕНИЕ ВИДЕТЬ В ЛЮБОМ НУЖДАЮЩЕМСЯ 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   ЖИВОМ СУЩЕСТВЕ «ОБРАЗ БОГА» НЕЗАВИСИМО ОТ ЕГО НЕДОСТАТКОВ И ПОМОГАТЬ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  ЭТОМУ СУЩЕСТВУ ТАК, КАК ПОМОГ БЫ БОГУ.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ГОЛОДНОГО НАКОРМИ, НИЩЕГО ОДЕНЬ, ПУТЕШЕСТВЕННИКА ПРИЮТИ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УБЕЖДАЙ ГРЕШНИКА ОТКАЗАТЬСЯ ОТ ПРИЧИНЕНИЯ ВРЕДА БЛИЖНЕМУ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ВОЗЛЮБИ  БЛИЖНЕГО КАК САМОГО СЕБЯ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МОЛИСЬ </a:t>
            </a:r>
            <a:r>
              <a:rPr lang="ru-RU" sz="3600" b="1" dirty="0">
                <a:solidFill>
                  <a:srgbClr val="C00000"/>
                </a:solidFill>
              </a:rPr>
              <a:t>БОГУ ЗА НУЖДАЮЩИХСЯ  В УТЕШЕНИИ</a:t>
            </a:r>
            <a:endParaRPr lang="ru-RU" sz="3600" dirty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УЧИ </a:t>
            </a:r>
            <a:r>
              <a:rPr lang="ru-RU" sz="3600" b="1" dirty="0">
                <a:solidFill>
                  <a:srgbClr val="002060"/>
                </a:solidFill>
              </a:rPr>
              <a:t>НЕЗНАЮЩЕГО ИСТИНЕ И ДОБРУ. ЕСЛИ ЛЮДИ ПРОСЯТ СОВЕТА  - РАССУДИ ИХ  ПО СОВЕСТИ.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КОГЛА </a:t>
            </a:r>
            <a:r>
              <a:rPr lang="ru-RU" sz="3600" b="1" dirty="0">
                <a:solidFill>
                  <a:srgbClr val="C00000"/>
                </a:solidFill>
              </a:rPr>
              <a:t>ПОДАЕШЬ МИЛОСТЫНЮ – НЕ ОСУЖДАЙ НУЖДАЮЩЕГОСЯ В НЕЙ, ГОСПОДЬ ВАС РАССУДИТ, </a:t>
            </a:r>
            <a:endParaRPr lang="ru-RU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  ЭТО </a:t>
            </a:r>
            <a:r>
              <a:rPr lang="ru-RU" sz="3600" b="1" u="sng" dirty="0">
                <a:solidFill>
                  <a:srgbClr val="C00000"/>
                </a:solidFill>
              </a:rPr>
              <a:t>ТВОЕ</a:t>
            </a:r>
            <a:r>
              <a:rPr lang="ru-RU" sz="3600" b="1" dirty="0">
                <a:solidFill>
                  <a:srgbClr val="C00000"/>
                </a:solidFill>
              </a:rPr>
              <a:t>  ДОБРОЕ ДАЯНИЕ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ПОМОГАЯ БЛИЖНЕМУ, НЕ ХВАСТАЙ И НЕ НАЗЫВАЙ СВОЕ ИМЯ. ЛИШЬ ТО ДАЯНИЕ ЦЕННО, ЗА КОТОРОЕ ТЫ НЕ ПРОСИШЬ НАГРАДЫ.</a:t>
            </a:r>
            <a:endParaRPr lang="ru-RU" sz="3600" dirty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848" y="178905"/>
            <a:ext cx="2251503" cy="259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787</Words>
  <Application>Microsoft Office PowerPoint</Application>
  <PresentationFormat>Широкоэкранный</PresentationFormat>
  <Paragraphs>163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ПОНЯТИЕ  СОСТРАДАНИЯ И МИЛОСЕРДИЯ В РЕЛИГИЯХ МИРА</vt:lpstr>
      <vt:lpstr>Презентация PowerPoint</vt:lpstr>
      <vt:lpstr>       ПРОБЛЕМНАЯ СИТУАЦИЯ</vt:lpstr>
      <vt:lpstr>    ПРОБЛЕМНАЯ СИТУАЦИЯ</vt:lpstr>
      <vt:lpstr>     ПРОБЛЕМНАЯ СИТУАЦИЯ</vt:lpstr>
      <vt:lpstr>  ПРОБЛЕМНАЯ СИТУАЦИЯ</vt:lpstr>
      <vt:lpstr>ЧТО ТАКОЕ СОСТРАДАНИЕ?</vt:lpstr>
      <vt:lpstr>ПОНЯТИЕ  СОСТРАДАНИЯ И МИЛОСЕРДИЯ В РЕЛИГИЯХ МИРА</vt:lpstr>
      <vt:lpstr> ПРАВОСЛАВНОЕ ХРИСТИАНСТВО </vt:lpstr>
      <vt:lpstr>ИСЛАМ (МУСУЛЬМАНСТВО)</vt:lpstr>
      <vt:lpstr>ИУДАИЗМ</vt:lpstr>
      <vt:lpstr>БУДДИЗМ (УЧЕНИЕ БУДДЫ)</vt:lpstr>
      <vt:lpstr>НАШИ ВЫВОДЫ</vt:lpstr>
      <vt:lpstr>Список литературы:</vt:lpstr>
      <vt:lpstr>Список интернет-ресурсов: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СОСТРАДАНИЯ В РЕЛИГИЯХ МИРА</dc:title>
  <dc:creator>user</dc:creator>
  <cp:lastModifiedBy>user</cp:lastModifiedBy>
  <cp:revision>26</cp:revision>
  <dcterms:created xsi:type="dcterms:W3CDTF">2017-11-18T12:25:17Z</dcterms:created>
  <dcterms:modified xsi:type="dcterms:W3CDTF">2018-01-16T14:50:36Z</dcterms:modified>
</cp:coreProperties>
</file>